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88" r:id="rId3"/>
    <p:sldId id="576" r:id="rId4"/>
    <p:sldId id="540" r:id="rId5"/>
    <p:sldId id="541" r:id="rId6"/>
    <p:sldId id="542" r:id="rId7"/>
    <p:sldId id="543" r:id="rId8"/>
    <p:sldId id="570" r:id="rId9"/>
    <p:sldId id="589" r:id="rId10"/>
    <p:sldId id="587" r:id="rId11"/>
    <p:sldId id="566" r:id="rId12"/>
    <p:sldId id="283" r:id="rId13"/>
    <p:sldId id="284" r:id="rId14"/>
    <p:sldId id="285" r:id="rId15"/>
    <p:sldId id="577" r:id="rId16"/>
    <p:sldId id="585" r:id="rId17"/>
    <p:sldId id="579" r:id="rId18"/>
    <p:sldId id="586" r:id="rId19"/>
    <p:sldId id="548" r:id="rId20"/>
    <p:sldId id="580" r:id="rId21"/>
    <p:sldId id="581" r:id="rId22"/>
    <p:sldId id="286" r:id="rId23"/>
    <p:sldId id="287" r:id="rId24"/>
    <p:sldId id="288" r:id="rId25"/>
    <p:sldId id="289" r:id="rId26"/>
    <p:sldId id="291" r:id="rId27"/>
    <p:sldId id="582" r:id="rId28"/>
    <p:sldId id="292" r:id="rId29"/>
    <p:sldId id="294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0A20-A491-F796-3686-7177344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8100-5507-CD72-4463-2A9CB632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Started 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096FD-1E1D-EB15-3856-9CE7B64F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chemistry/microstructure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D2D-14D3-3C2E-E772-9EA625F5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4472-204B-906F-E0EB-9C1C9AAF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7056474" cy="4157664"/>
          </a:xfrm>
        </p:spPr>
        <p:txBody>
          <a:bodyPr/>
          <a:lstStyle/>
          <a:p>
            <a:r>
              <a:rPr lang="en-US" sz="2000" dirty="0"/>
              <a:t>Not only are the absolute proportion of fission products accumulating with time, but the relative proportions are changing with respect to one another</a:t>
            </a:r>
          </a:p>
          <a:p>
            <a:r>
              <a:rPr lang="en-US" sz="2000" dirty="0"/>
              <a:t>There are continuous transitions between the groups as the critical concentration conditions for new phase development are surpassed because of increased burnup</a:t>
            </a:r>
          </a:p>
          <a:p>
            <a:r>
              <a:rPr lang="en-US" sz="2000" dirty="0"/>
              <a:t>Since fission releases two oxygen but only one metal atom, and not all metal atoms will react to bond the oxygen, the O/M ratio of the fuel slowly increases during burnup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C4E0-051C-AEAD-CCF3-E39AF51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39-DC94-1D1F-F3A4-A05B249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26" y="1968501"/>
            <a:ext cx="3939473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 (Ce, Sr, Ba)</a:t>
            </a:r>
          </a:p>
          <a:p>
            <a:r>
              <a:rPr lang="en-US" sz="2000" dirty="0"/>
              <a:t>If the reaction line is above the oxygen potential in the fuel, the fission product will exist as an element in the fuel (in a separate metallic phase) (Ru, Pd, Tc)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74806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Segregation/Precipitation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boundaries and intragranular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Volatile/Gaseous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7803-8C88-599E-8C05-4DC1269F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79FA-7B69-2A87-A568-6C9B47FC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Average: 90.7</a:t>
            </a:r>
          </a:p>
          <a:p>
            <a:r>
              <a:rPr lang="en-US" dirty="0" err="1"/>
              <a:t>Stdev</a:t>
            </a:r>
            <a:r>
              <a:rPr lang="en-US" dirty="0"/>
              <a:t>: 8.6</a:t>
            </a:r>
          </a:p>
          <a:p>
            <a:r>
              <a:rPr lang="en-US" dirty="0"/>
              <a:t>No curve this time</a:t>
            </a:r>
          </a:p>
          <a:p>
            <a:r>
              <a:rPr lang="en-US" dirty="0"/>
              <a:t>If you have any questions or comments, observed discrepancies, etc., let me know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3BBC-169E-732A-6A88-F53322A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5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Fission gas release models attempt to predict the rate at which gas is released from the fuel</a:t>
            </a:r>
          </a:p>
          <a:p>
            <a:r>
              <a:rPr lang="en-US" sz="2000" dirty="0"/>
              <a:t>To model fission gas release, ideally, we must model all three stages of gas release</a:t>
            </a:r>
          </a:p>
          <a:p>
            <a:pPr lvl="1"/>
            <a:r>
              <a:rPr lang="en-US" sz="2000" dirty="0"/>
              <a:t>Diffusion of gas atoms to grain boundaries</a:t>
            </a:r>
          </a:p>
          <a:p>
            <a:pPr lvl="1"/>
            <a:r>
              <a:rPr lang="en-US" sz="2000" dirty="0"/>
              <a:t>Growth and interconnection of grain boundary bubbles</a:t>
            </a:r>
          </a:p>
          <a:p>
            <a:pPr lvl="1"/>
            <a:r>
              <a:rPr lang="en-US" sz="2000" dirty="0"/>
              <a:t>Transport of gas atoms through interconnected bubbles to free surfaces</a:t>
            </a:r>
          </a:p>
          <a:p>
            <a:r>
              <a:rPr lang="en-US" sz="2000" dirty="0"/>
              <a:t>The earliest models only considered Stage 1</a:t>
            </a:r>
          </a:p>
          <a:p>
            <a:r>
              <a:rPr lang="en-US" sz="2000" dirty="0"/>
              <a:t>Most models now consider stage 1 and 2</a:t>
            </a:r>
          </a:p>
          <a:p>
            <a:r>
              <a:rPr lang="en-US" sz="2000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36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8147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186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1995-6A96-6DAF-05A0-6DE309CB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0CBE-EDA3-5BCE-6462-E49EF51E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part 2, I want everyone to use contact and gap heat transfer</a:t>
            </a:r>
          </a:p>
          <a:p>
            <a:r>
              <a:rPr lang="en-US" dirty="0"/>
              <a:t>You can compare your results from part 1 and the analytical solution as an initial stage of verification</a:t>
            </a:r>
          </a:p>
          <a:p>
            <a:r>
              <a:rPr lang="en-US" dirty="0"/>
              <a:t>Some of you may have done this, I have not worked through all input files yet</a:t>
            </a:r>
          </a:p>
          <a:p>
            <a:r>
              <a:rPr lang="en-US" dirty="0"/>
              <a:t>Make sure your executable has contact compiled, and you have a thermal contact block</a:t>
            </a:r>
          </a:p>
          <a:p>
            <a:r>
              <a:rPr lang="en-US" dirty="0"/>
              <a:t>The rest I leave for you to figure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BE11-9E5F-3526-843F-4418194A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759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7997</TotalTime>
  <Words>2224</Words>
  <Application>Microsoft Macintosh PowerPoint</Application>
  <PresentationFormat>Widescreen</PresentationFormat>
  <Paragraphs>264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Exam 2</vt:lpstr>
      <vt:lpstr>Fuel chemistry CONT.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MOOSE Project Notes</vt:lpstr>
      <vt:lpstr>Last Time</vt:lpstr>
      <vt:lpstr>Fission products</vt:lpstr>
      <vt:lpstr>Fission Product Generation</vt:lpstr>
      <vt:lpstr>There are various types of fission products that form</vt:lpstr>
      <vt:lpstr>All fission products impact the behavior of the fuel</vt:lpstr>
      <vt:lpstr>Fission Product Evolution</vt:lpstr>
      <vt:lpstr>Oxide Formation</vt:lpstr>
      <vt:lpstr>Soluble/Insoluble Fission Products</vt:lpstr>
      <vt:lpstr>Fission Product Segregation/Precipitation</vt:lpstr>
      <vt:lpstr>Volatile/Gaseous Fission Products</vt:lpstr>
      <vt:lpstr>FP Interaction with Zr Cladding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89</cp:revision>
  <dcterms:created xsi:type="dcterms:W3CDTF">2020-02-11T17:45:48Z</dcterms:created>
  <dcterms:modified xsi:type="dcterms:W3CDTF">2025-02-28T15:13:10Z</dcterms:modified>
</cp:coreProperties>
</file>